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69" r:id="rId15"/>
    <p:sldId id="270" r:id="rId16"/>
    <p:sldId id="271" r:id="rId17"/>
    <p:sldId id="272" r:id="rId18"/>
    <p:sldId id="274" r:id="rId19"/>
    <p:sldId id="273" r:id="rId20"/>
    <p:sldId id="276" r:id="rId21"/>
    <p:sldId id="277" r:id="rId22"/>
    <p:sldId id="278" r:id="rId23"/>
    <p:sldId id="282" r:id="rId24"/>
    <p:sldId id="283" r:id="rId25"/>
    <p:sldId id="28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2/16/2014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Literary Terms</a:t>
            </a:r>
            <a:endParaRPr lang="en-US" dirty="0"/>
          </a:p>
        </p:txBody>
      </p:sp>
      <p:sp>
        <p:nvSpPr>
          <p:cNvPr id="3" name="Subtitle 2"/>
          <p:cNvSpPr>
            <a:spLocks noGrp="1"/>
          </p:cNvSpPr>
          <p:nvPr>
            <p:ph type="subTitle" idx="1"/>
          </p:nvPr>
        </p:nvSpPr>
        <p:spPr>
          <a:xfrm>
            <a:off x="1336031" y="2443434"/>
            <a:ext cx="6400800" cy="1947333"/>
          </a:xfrm>
        </p:spPr>
        <p:txBody>
          <a:bodyPr>
            <a:normAutofit/>
          </a:bodyPr>
          <a:lstStyle/>
          <a:p>
            <a:r>
              <a:rPr lang="en-US" sz="4000" i="1" dirty="0" smtClean="0"/>
              <a:t>Invisible </a:t>
            </a:r>
            <a:r>
              <a:rPr lang="en-US" sz="4000" i="1" dirty="0" smtClean="0"/>
              <a:t>Man</a:t>
            </a:r>
            <a:endParaRPr lang="en-US" sz="4000" i="1" dirty="0"/>
          </a:p>
        </p:txBody>
      </p:sp>
    </p:spTree>
    <p:extLst>
      <p:ext uri="{BB962C8B-B14F-4D97-AF65-F5344CB8AC3E}">
        <p14:creationId xmlns:p14="http://schemas.microsoft.com/office/powerpoint/2010/main" val="727413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Naïve Narrator</a:t>
            </a:r>
            <a:endParaRPr lang="en-US" sz="4400" dirty="0"/>
          </a:p>
        </p:txBody>
      </p:sp>
      <p:sp>
        <p:nvSpPr>
          <p:cNvPr id="3" name="Content Placeholder 2"/>
          <p:cNvSpPr>
            <a:spLocks noGrp="1"/>
          </p:cNvSpPr>
          <p:nvPr>
            <p:ph idx="1"/>
          </p:nvPr>
        </p:nvSpPr>
        <p:spPr>
          <a:xfrm>
            <a:off x="684212" y="685800"/>
            <a:ext cx="10066166" cy="3615267"/>
          </a:xfrm>
        </p:spPr>
        <p:txBody>
          <a:bodyPr>
            <a:normAutofit/>
          </a:bodyPr>
          <a:lstStyle/>
          <a:p>
            <a:r>
              <a:rPr lang="en-US" sz="2800" dirty="0" smtClean="0"/>
              <a:t>Is uncomprehending; narrates the story without realizing its true implications.</a:t>
            </a:r>
            <a:endParaRPr lang="en-US" sz="2800" dirty="0"/>
          </a:p>
        </p:txBody>
      </p:sp>
    </p:spTree>
    <p:extLst>
      <p:ext uri="{BB962C8B-B14F-4D97-AF65-F5344CB8AC3E}">
        <p14:creationId xmlns:p14="http://schemas.microsoft.com/office/powerpoint/2010/main" val="602961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taboo</a:t>
            </a:r>
            <a:endParaRPr lang="en-US" dirty="0"/>
          </a:p>
        </p:txBody>
      </p:sp>
      <p:sp>
        <p:nvSpPr>
          <p:cNvPr id="3" name="Content Placeholder 2"/>
          <p:cNvSpPr>
            <a:spLocks noGrp="1"/>
          </p:cNvSpPr>
          <p:nvPr>
            <p:ph idx="1"/>
          </p:nvPr>
        </p:nvSpPr>
        <p:spPr>
          <a:xfrm>
            <a:off x="684211" y="685800"/>
            <a:ext cx="10634577" cy="3615267"/>
          </a:xfrm>
        </p:spPr>
        <p:txBody>
          <a:bodyPr>
            <a:noAutofit/>
          </a:bodyPr>
          <a:lstStyle/>
          <a:p>
            <a:r>
              <a:rPr lang="en-US" sz="2800" dirty="0" smtClean="0"/>
              <a:t>A linguistic taboo is a social prohibition that forbids mentioning a word or subject. Commonly, various cultures might have taboos against mentioning bodily fluids, defecation, certain sexual activities, or certain religious terms. </a:t>
            </a:r>
          </a:p>
          <a:p>
            <a:r>
              <a:rPr lang="en-US" sz="2800" dirty="0" smtClean="0"/>
              <a:t>In Standard American English, words describing specific sexual activities or bodily functions usually are taboo for polite conversation.</a:t>
            </a:r>
            <a:endParaRPr lang="en-US" sz="2800" dirty="0"/>
          </a:p>
        </p:txBody>
      </p:sp>
    </p:spTree>
    <p:extLst>
      <p:ext uri="{BB962C8B-B14F-4D97-AF65-F5344CB8AC3E}">
        <p14:creationId xmlns:p14="http://schemas.microsoft.com/office/powerpoint/2010/main" val="272754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Rite of passage</a:t>
            </a:r>
            <a:endParaRPr lang="en-US" sz="4400" dirty="0"/>
          </a:p>
        </p:txBody>
      </p:sp>
      <p:sp>
        <p:nvSpPr>
          <p:cNvPr id="3" name="Content Placeholder 2"/>
          <p:cNvSpPr>
            <a:spLocks noGrp="1"/>
          </p:cNvSpPr>
          <p:nvPr>
            <p:ph idx="1"/>
          </p:nvPr>
        </p:nvSpPr>
        <p:spPr>
          <a:xfrm>
            <a:off x="684212" y="685800"/>
            <a:ext cx="10074404" cy="3615267"/>
          </a:xfrm>
        </p:spPr>
        <p:txBody>
          <a:bodyPr>
            <a:normAutofit/>
          </a:bodyPr>
          <a:lstStyle/>
          <a:p>
            <a:r>
              <a:rPr lang="en-US" sz="2800" dirty="0" smtClean="0"/>
              <a:t>An incident which creates tremendous growth signifying a transition from adolescence to adulthood.</a:t>
            </a:r>
            <a:endParaRPr lang="en-US" sz="2800" dirty="0"/>
          </a:p>
        </p:txBody>
      </p:sp>
    </p:spTree>
    <p:extLst>
      <p:ext uri="{BB962C8B-B14F-4D97-AF65-F5344CB8AC3E}">
        <p14:creationId xmlns:p14="http://schemas.microsoft.com/office/powerpoint/2010/main" val="2862258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stereotype</a:t>
            </a:r>
            <a:endParaRPr lang="en-US" dirty="0"/>
          </a:p>
        </p:txBody>
      </p:sp>
      <p:sp>
        <p:nvSpPr>
          <p:cNvPr id="3" name="Content Placeholder 2"/>
          <p:cNvSpPr>
            <a:spLocks noGrp="1"/>
          </p:cNvSpPr>
          <p:nvPr>
            <p:ph idx="1"/>
          </p:nvPr>
        </p:nvSpPr>
        <p:spPr>
          <a:xfrm>
            <a:off x="684212" y="685800"/>
            <a:ext cx="10395680" cy="3615267"/>
          </a:xfrm>
        </p:spPr>
        <p:txBody>
          <a:bodyPr>
            <a:normAutofit/>
          </a:bodyPr>
          <a:lstStyle/>
          <a:p>
            <a:r>
              <a:rPr lang="en-US" sz="2800" dirty="0" smtClean="0"/>
              <a:t>A character who is so ordinary or unoriginal that the character seems like an over simplified representation of a type, gender, class, religious group, or occupation.</a:t>
            </a:r>
          </a:p>
          <a:p>
            <a:r>
              <a:rPr lang="en-US" sz="2800" dirty="0" smtClean="0"/>
              <a:t>Type of </a:t>
            </a:r>
            <a:r>
              <a:rPr lang="en-US" sz="2800" b="1" dirty="0" smtClean="0"/>
              <a:t>STATIC CHARACTER</a:t>
            </a:r>
            <a:r>
              <a:rPr lang="en-US" sz="2800" dirty="0" smtClean="0"/>
              <a:t>.</a:t>
            </a:r>
            <a:endParaRPr lang="en-US" sz="2800" dirty="0"/>
          </a:p>
        </p:txBody>
      </p:sp>
    </p:spTree>
    <p:extLst>
      <p:ext uri="{BB962C8B-B14F-4D97-AF65-F5344CB8AC3E}">
        <p14:creationId xmlns:p14="http://schemas.microsoft.com/office/powerpoint/2010/main" val="1370201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allegory</a:t>
            </a:r>
            <a:endParaRPr lang="en-US" sz="4400" dirty="0"/>
          </a:p>
        </p:txBody>
      </p:sp>
      <p:sp>
        <p:nvSpPr>
          <p:cNvPr id="3" name="Content Placeholder 2"/>
          <p:cNvSpPr>
            <a:spLocks noGrp="1"/>
          </p:cNvSpPr>
          <p:nvPr>
            <p:ph idx="1"/>
          </p:nvPr>
        </p:nvSpPr>
        <p:spPr>
          <a:xfrm>
            <a:off x="684212" y="685800"/>
            <a:ext cx="11095896" cy="3615267"/>
          </a:xfrm>
        </p:spPr>
        <p:txBody>
          <a:bodyPr>
            <a:noAutofit/>
          </a:bodyPr>
          <a:lstStyle/>
          <a:p>
            <a:r>
              <a:rPr lang="en-US" sz="2800" dirty="0" smtClean="0"/>
              <a:t>Derived from the Greek word, </a:t>
            </a:r>
            <a:r>
              <a:rPr lang="en-US" sz="2800" i="1" dirty="0" smtClean="0"/>
              <a:t>allegoria</a:t>
            </a:r>
            <a:r>
              <a:rPr lang="en-US" sz="2800" dirty="0" smtClean="0"/>
              <a:t> (“speaking otherwise”). </a:t>
            </a:r>
          </a:p>
          <a:p>
            <a:r>
              <a:rPr lang="en-US" sz="2800" dirty="0" smtClean="0"/>
              <a:t>Loosely describes any writing in verse or prose that has a double meaning. Narrative acts as an extended metaphor in which persons, abstract ideas, or events represent not only themselves on the literal level, but they also stand for something else on the symbolic level. </a:t>
            </a:r>
          </a:p>
          <a:p>
            <a:r>
              <a:rPr lang="en-US" sz="2800" dirty="0" smtClean="0"/>
              <a:t>Usually involves moral or spiritual concepts.</a:t>
            </a:r>
            <a:endParaRPr lang="en-US" sz="2800" dirty="0"/>
          </a:p>
        </p:txBody>
      </p:sp>
    </p:spTree>
    <p:extLst>
      <p:ext uri="{BB962C8B-B14F-4D97-AF65-F5344CB8AC3E}">
        <p14:creationId xmlns:p14="http://schemas.microsoft.com/office/powerpoint/2010/main" val="2933287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5080457"/>
            <a:ext cx="8534400" cy="1507067"/>
          </a:xfrm>
        </p:spPr>
        <p:txBody>
          <a:bodyPr>
            <a:normAutofit/>
          </a:bodyPr>
          <a:lstStyle/>
          <a:p>
            <a:r>
              <a:rPr lang="en-US" sz="4400" dirty="0" smtClean="0"/>
              <a:t>trickster</a:t>
            </a:r>
            <a:endParaRPr lang="en-US" sz="4400" dirty="0"/>
          </a:p>
        </p:txBody>
      </p:sp>
      <p:sp>
        <p:nvSpPr>
          <p:cNvPr id="3" name="Content Placeholder 2"/>
          <p:cNvSpPr>
            <a:spLocks noGrp="1"/>
          </p:cNvSpPr>
          <p:nvPr>
            <p:ph idx="1"/>
          </p:nvPr>
        </p:nvSpPr>
        <p:spPr>
          <a:xfrm>
            <a:off x="684211" y="685800"/>
            <a:ext cx="11087659" cy="3615267"/>
          </a:xfrm>
        </p:spPr>
        <p:txBody>
          <a:bodyPr>
            <a:noAutofit/>
          </a:bodyPr>
          <a:lstStyle/>
          <a:p>
            <a:r>
              <a:rPr lang="en-US" sz="2800" dirty="0" smtClean="0"/>
              <a:t>Tricksters are archetypal, almost always male, characters who appear in the stories of many different stories. Tricksters love to play tricks on gods, humans, and animals. </a:t>
            </a:r>
          </a:p>
          <a:p>
            <a:r>
              <a:rPr lang="en-US" sz="2800" dirty="0" smtClean="0"/>
              <a:t>“Boundary-crossers” in that they cross both physical and social </a:t>
            </a:r>
            <a:r>
              <a:rPr lang="en-US" sz="2800" dirty="0" smtClean="0"/>
              <a:t>boundaries.</a:t>
            </a:r>
            <a:endParaRPr lang="en-US" sz="2800" dirty="0" smtClean="0"/>
          </a:p>
          <a:p>
            <a:r>
              <a:rPr lang="en-US" sz="2800" dirty="0" smtClean="0"/>
              <a:t>Tricksters are often travelers and tend to break societal rules.</a:t>
            </a:r>
          </a:p>
          <a:p>
            <a:r>
              <a:rPr lang="en-US" sz="2800" dirty="0" smtClean="0"/>
              <a:t>Blur the connections and distinctions between right and wrong, sacred and profane, clean and dirty, male and female, young and old, living and dead.</a:t>
            </a:r>
            <a:endParaRPr lang="en-US" sz="2800" dirty="0"/>
          </a:p>
        </p:txBody>
      </p:sp>
    </p:spTree>
    <p:extLst>
      <p:ext uri="{BB962C8B-B14F-4D97-AF65-F5344CB8AC3E}">
        <p14:creationId xmlns:p14="http://schemas.microsoft.com/office/powerpoint/2010/main" val="20685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006316"/>
            <a:ext cx="8534400" cy="1507067"/>
          </a:xfrm>
        </p:spPr>
        <p:txBody>
          <a:bodyPr>
            <a:normAutofit/>
          </a:bodyPr>
          <a:lstStyle/>
          <a:p>
            <a:r>
              <a:rPr lang="en-US" sz="4400" dirty="0" smtClean="0"/>
              <a:t>Picaresque Novel</a:t>
            </a:r>
            <a:endParaRPr lang="en-US" sz="4400" dirty="0"/>
          </a:p>
        </p:txBody>
      </p:sp>
      <p:sp>
        <p:nvSpPr>
          <p:cNvPr id="3" name="Content Placeholder 2"/>
          <p:cNvSpPr>
            <a:spLocks noGrp="1"/>
          </p:cNvSpPr>
          <p:nvPr>
            <p:ph idx="1"/>
          </p:nvPr>
        </p:nvSpPr>
        <p:spPr>
          <a:xfrm>
            <a:off x="684212" y="685800"/>
            <a:ext cx="10589034" cy="4056017"/>
          </a:xfrm>
        </p:spPr>
        <p:txBody>
          <a:bodyPr>
            <a:noAutofit/>
          </a:bodyPr>
          <a:lstStyle/>
          <a:p>
            <a:r>
              <a:rPr lang="en-US" sz="2800" dirty="0" smtClean="0"/>
              <a:t>A humorous novel in which the plot consists of a young knave or rascal misadventures and escapades narrated in comic or satiric scenes. </a:t>
            </a:r>
          </a:p>
          <a:p>
            <a:pPr lvl="1"/>
            <a:r>
              <a:rPr lang="en-US" sz="2400" dirty="0" smtClean="0"/>
              <a:t>This roguish protagonist; called a </a:t>
            </a:r>
            <a:r>
              <a:rPr lang="en-US" sz="2400" b="1" i="1" dirty="0" smtClean="0"/>
              <a:t>picaro</a:t>
            </a:r>
            <a:r>
              <a:rPr lang="en-US" sz="2400" dirty="0" smtClean="0"/>
              <a:t>, makes his (or sometimes, her) way through cunning and trickery rather than through virtue or industry. </a:t>
            </a:r>
          </a:p>
          <a:p>
            <a:pPr lvl="1"/>
            <a:r>
              <a:rPr lang="en-US" sz="2400" dirty="0" smtClean="0"/>
              <a:t>The </a:t>
            </a:r>
            <a:r>
              <a:rPr lang="en-US" sz="2400" b="1" i="1" dirty="0" smtClean="0"/>
              <a:t>picaro</a:t>
            </a:r>
            <a:r>
              <a:rPr lang="en-US" sz="2400" dirty="0" smtClean="0"/>
              <a:t> frequently travels from place to place engaging in a variety of jobs for several masters and getting into mischief. </a:t>
            </a:r>
            <a:endParaRPr lang="en-US" sz="2400" dirty="0"/>
          </a:p>
          <a:p>
            <a:r>
              <a:rPr lang="en-US" sz="2800" dirty="0" smtClean="0"/>
              <a:t>The picaresque novel is usually episodic in nature and realistic in its presentation of the seamier aspects of </a:t>
            </a:r>
            <a:r>
              <a:rPr lang="en-US" sz="2800" dirty="0" smtClean="0"/>
              <a:t>society. </a:t>
            </a:r>
            <a:endParaRPr lang="en-US" sz="2800" dirty="0"/>
          </a:p>
        </p:txBody>
      </p:sp>
    </p:spTree>
    <p:extLst>
      <p:ext uri="{BB962C8B-B14F-4D97-AF65-F5344CB8AC3E}">
        <p14:creationId xmlns:p14="http://schemas.microsoft.com/office/powerpoint/2010/main" val="4149074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Gothic novel</a:t>
            </a:r>
            <a:endParaRPr lang="en-US" sz="4400" dirty="0"/>
          </a:p>
        </p:txBody>
      </p:sp>
      <p:sp>
        <p:nvSpPr>
          <p:cNvPr id="3" name="Content Placeholder 2"/>
          <p:cNvSpPr>
            <a:spLocks noGrp="1"/>
          </p:cNvSpPr>
          <p:nvPr>
            <p:ph idx="1"/>
          </p:nvPr>
        </p:nvSpPr>
        <p:spPr/>
        <p:txBody>
          <a:bodyPr>
            <a:normAutofit/>
          </a:bodyPr>
          <a:lstStyle/>
          <a:p>
            <a:r>
              <a:rPr lang="en-US" sz="2800" dirty="0" smtClean="0"/>
              <a:t>A type of romance wildly popular between 1760 up until the 1820s that has influenced the ghost story and horror story. The stories are designed to thrill readers by providing mystery and blood-curdling accounts of villainy, murder, and the supernatural. </a:t>
            </a:r>
            <a:endParaRPr lang="en-US" sz="2800" dirty="0"/>
          </a:p>
        </p:txBody>
      </p:sp>
    </p:spTree>
    <p:extLst>
      <p:ext uri="{BB962C8B-B14F-4D97-AF65-F5344CB8AC3E}">
        <p14:creationId xmlns:p14="http://schemas.microsoft.com/office/powerpoint/2010/main" val="1339324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bildungsroman</a:t>
            </a:r>
            <a:endParaRPr lang="en-US" sz="4400" dirty="0"/>
          </a:p>
        </p:txBody>
      </p:sp>
      <p:sp>
        <p:nvSpPr>
          <p:cNvPr id="3" name="Content Placeholder 2"/>
          <p:cNvSpPr>
            <a:spLocks noGrp="1"/>
          </p:cNvSpPr>
          <p:nvPr>
            <p:ph idx="1"/>
          </p:nvPr>
        </p:nvSpPr>
        <p:spPr>
          <a:xfrm>
            <a:off x="684212" y="685800"/>
            <a:ext cx="10197972" cy="3615267"/>
          </a:xfrm>
        </p:spPr>
        <p:txBody>
          <a:bodyPr>
            <a:normAutofit/>
          </a:bodyPr>
          <a:lstStyle/>
          <a:p>
            <a:r>
              <a:rPr lang="en-US" sz="2800" dirty="0" smtClean="0"/>
              <a:t>Coming of age story.</a:t>
            </a:r>
          </a:p>
          <a:p>
            <a:r>
              <a:rPr lang="en-US" sz="2800" dirty="0" smtClean="0"/>
              <a:t>Genre of the novel which focuses on the psychological and moral growth of the protagonist from youth to adulthood. Change is; thus, extremely important. </a:t>
            </a:r>
          </a:p>
        </p:txBody>
      </p:sp>
    </p:spTree>
    <p:extLst>
      <p:ext uri="{BB962C8B-B14F-4D97-AF65-F5344CB8AC3E}">
        <p14:creationId xmlns:p14="http://schemas.microsoft.com/office/powerpoint/2010/main" val="189581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kunstleroman</a:t>
            </a:r>
            <a:endParaRPr lang="en-US" dirty="0"/>
          </a:p>
        </p:txBody>
      </p:sp>
      <p:sp>
        <p:nvSpPr>
          <p:cNvPr id="3" name="Content Placeholder 2"/>
          <p:cNvSpPr>
            <a:spLocks noGrp="1"/>
          </p:cNvSpPr>
          <p:nvPr>
            <p:ph idx="1"/>
          </p:nvPr>
        </p:nvSpPr>
        <p:spPr>
          <a:xfrm>
            <a:off x="684212" y="685800"/>
            <a:ext cx="10296826" cy="3615267"/>
          </a:xfrm>
        </p:spPr>
        <p:txBody>
          <a:bodyPr>
            <a:noAutofit/>
          </a:bodyPr>
          <a:lstStyle/>
          <a:p>
            <a:r>
              <a:rPr lang="en-US" sz="2800" dirty="0" smtClean="0"/>
              <a:t>German for “artist’s novel.”</a:t>
            </a:r>
          </a:p>
          <a:p>
            <a:r>
              <a:rPr lang="en-US" sz="2800" dirty="0" smtClean="0"/>
              <a:t>Class of </a:t>
            </a:r>
            <a:r>
              <a:rPr lang="en-US" sz="2800" b="1" i="1" dirty="0" smtClean="0"/>
              <a:t>bildungsroman</a:t>
            </a:r>
            <a:r>
              <a:rPr lang="en-US" sz="2800" dirty="0" smtClean="0"/>
              <a:t>.</a:t>
            </a:r>
          </a:p>
          <a:p>
            <a:r>
              <a:rPr lang="en-US" sz="2800" dirty="0" smtClean="0"/>
              <a:t>Apprenticeship novel. Deals with the youth and development of an individual who becomes – or is on the threshold of becoming a painter, musician, or poet. </a:t>
            </a:r>
          </a:p>
          <a:p>
            <a:r>
              <a:rPr lang="en-US" sz="2800" dirty="0" smtClean="0"/>
              <a:t>Usually ends on a note of arrogant rejection of the commonplace life. </a:t>
            </a:r>
            <a:endParaRPr lang="en-US" sz="2800" dirty="0"/>
          </a:p>
        </p:txBody>
      </p:sp>
    </p:spTree>
    <p:extLst>
      <p:ext uri="{BB962C8B-B14F-4D97-AF65-F5344CB8AC3E}">
        <p14:creationId xmlns:p14="http://schemas.microsoft.com/office/powerpoint/2010/main" val="2733536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Imagery</a:t>
            </a:r>
            <a:endParaRPr lang="en-US" sz="4400" dirty="0"/>
          </a:p>
        </p:txBody>
      </p:sp>
      <p:sp>
        <p:nvSpPr>
          <p:cNvPr id="3" name="Content Placeholder 2"/>
          <p:cNvSpPr>
            <a:spLocks noGrp="1"/>
          </p:cNvSpPr>
          <p:nvPr>
            <p:ph idx="1"/>
          </p:nvPr>
        </p:nvSpPr>
        <p:spPr>
          <a:xfrm>
            <a:off x="684212" y="685800"/>
            <a:ext cx="10486296" cy="3615267"/>
          </a:xfrm>
        </p:spPr>
        <p:txBody>
          <a:bodyPr>
            <a:normAutofit/>
          </a:bodyPr>
          <a:lstStyle/>
          <a:p>
            <a:r>
              <a:rPr lang="en-US" sz="2800" dirty="0" smtClean="0"/>
              <a:t>The use of language to evoke a picture or a concrete sensation of a person, a thing, a place, or an experience.</a:t>
            </a:r>
            <a:endParaRPr lang="en-US" sz="2800" dirty="0"/>
          </a:p>
        </p:txBody>
      </p:sp>
    </p:spTree>
    <p:extLst>
      <p:ext uri="{BB962C8B-B14F-4D97-AF65-F5344CB8AC3E}">
        <p14:creationId xmlns:p14="http://schemas.microsoft.com/office/powerpoint/2010/main" val="844221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Quest novel</a:t>
            </a:r>
            <a:endParaRPr lang="en-US" sz="4400" dirty="0"/>
          </a:p>
        </p:txBody>
      </p:sp>
      <p:sp>
        <p:nvSpPr>
          <p:cNvPr id="3" name="Content Placeholder 2"/>
          <p:cNvSpPr>
            <a:spLocks noGrp="1"/>
          </p:cNvSpPr>
          <p:nvPr>
            <p:ph idx="1"/>
          </p:nvPr>
        </p:nvSpPr>
        <p:spPr>
          <a:xfrm>
            <a:off x="684212" y="685800"/>
            <a:ext cx="10008502" cy="3615267"/>
          </a:xfrm>
        </p:spPr>
        <p:txBody>
          <a:bodyPr>
            <a:normAutofit/>
          </a:bodyPr>
          <a:lstStyle/>
          <a:p>
            <a:r>
              <a:rPr lang="en-US" sz="2800" dirty="0" smtClean="0"/>
              <a:t>A novel that conveys an adventurous journey that the protagonist has undergone. The protagonist is able to overcome the many obstacles that he meets on the way, and returns with the benefits of knowledge.</a:t>
            </a:r>
            <a:endParaRPr lang="en-US" sz="2800" dirty="0"/>
          </a:p>
        </p:txBody>
      </p:sp>
    </p:spTree>
    <p:extLst>
      <p:ext uri="{BB962C8B-B14F-4D97-AF65-F5344CB8AC3E}">
        <p14:creationId xmlns:p14="http://schemas.microsoft.com/office/powerpoint/2010/main" val="4048710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Propaganda novel</a:t>
            </a:r>
            <a:endParaRPr lang="en-US" sz="4400" dirty="0"/>
          </a:p>
        </p:txBody>
      </p:sp>
      <p:sp>
        <p:nvSpPr>
          <p:cNvPr id="3" name="Content Placeholder 2"/>
          <p:cNvSpPr>
            <a:spLocks noGrp="1"/>
          </p:cNvSpPr>
          <p:nvPr>
            <p:ph idx="1"/>
          </p:nvPr>
        </p:nvSpPr>
        <p:spPr>
          <a:xfrm>
            <a:off x="362937" y="872065"/>
            <a:ext cx="11384220" cy="3615267"/>
          </a:xfrm>
        </p:spPr>
        <p:txBody>
          <a:bodyPr>
            <a:noAutofit/>
          </a:bodyPr>
          <a:lstStyle/>
          <a:p>
            <a:r>
              <a:rPr lang="en-US" sz="2800" dirty="0" smtClean="0"/>
              <a:t>A novel written to convert the reader to the author’s stand on a social question. </a:t>
            </a:r>
            <a:endParaRPr lang="en-US" sz="2800" dirty="0"/>
          </a:p>
          <a:p>
            <a:r>
              <a:rPr lang="en-US" sz="2800" dirty="0" smtClean="0"/>
              <a:t>Also known as a social problem novel. The prevailing problem is usually based on gender, race, or class prejudice, and is dramatized through its effect on the characters of a novel.</a:t>
            </a:r>
          </a:p>
          <a:p>
            <a:r>
              <a:rPr lang="en-US" sz="2800" dirty="0" smtClean="0"/>
              <a:t>Usually limits itself to the exposure of a problem. A personal solution may be arrived at by the novel’s characters, but the author does not insist that it can be resolved.</a:t>
            </a:r>
            <a:endParaRPr lang="en-US" sz="2800" dirty="0"/>
          </a:p>
        </p:txBody>
      </p:sp>
    </p:spTree>
    <p:extLst>
      <p:ext uri="{BB962C8B-B14F-4D97-AF65-F5344CB8AC3E}">
        <p14:creationId xmlns:p14="http://schemas.microsoft.com/office/powerpoint/2010/main" val="2885056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Slave narrative</a:t>
            </a:r>
            <a:endParaRPr lang="en-US" sz="4400" dirty="0"/>
          </a:p>
        </p:txBody>
      </p:sp>
      <p:sp>
        <p:nvSpPr>
          <p:cNvPr id="3" name="Content Placeholder 2"/>
          <p:cNvSpPr>
            <a:spLocks noGrp="1"/>
          </p:cNvSpPr>
          <p:nvPr>
            <p:ph idx="1"/>
          </p:nvPr>
        </p:nvSpPr>
        <p:spPr>
          <a:xfrm>
            <a:off x="684211" y="685800"/>
            <a:ext cx="10123831" cy="3615267"/>
          </a:xfrm>
        </p:spPr>
        <p:txBody>
          <a:bodyPr>
            <a:normAutofit/>
          </a:bodyPr>
          <a:lstStyle/>
          <a:p>
            <a:r>
              <a:rPr lang="en-US" sz="2800" dirty="0" smtClean="0"/>
              <a:t>A narrative, often autobiographical in origin, about a slave’s life, perhaps including his original capture, his punishments and daily labor, and his eventual escape to freedom. </a:t>
            </a:r>
            <a:endParaRPr lang="en-US" sz="2800" dirty="0"/>
          </a:p>
        </p:txBody>
      </p:sp>
    </p:spTree>
    <p:extLst>
      <p:ext uri="{BB962C8B-B14F-4D97-AF65-F5344CB8AC3E}">
        <p14:creationId xmlns:p14="http://schemas.microsoft.com/office/powerpoint/2010/main" val="2134798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495569"/>
            <a:ext cx="8534400" cy="1507067"/>
          </a:xfrm>
        </p:spPr>
        <p:txBody>
          <a:bodyPr>
            <a:normAutofit/>
          </a:bodyPr>
          <a:lstStyle/>
          <a:p>
            <a:r>
              <a:rPr lang="en-US" sz="4400" dirty="0" smtClean="0"/>
              <a:t>Freudianism</a:t>
            </a:r>
            <a:endParaRPr lang="en-US" sz="4400" dirty="0"/>
          </a:p>
        </p:txBody>
      </p:sp>
      <p:sp>
        <p:nvSpPr>
          <p:cNvPr id="3" name="Content Placeholder 2"/>
          <p:cNvSpPr>
            <a:spLocks noGrp="1"/>
          </p:cNvSpPr>
          <p:nvPr>
            <p:ph idx="1"/>
          </p:nvPr>
        </p:nvSpPr>
        <p:spPr>
          <a:xfrm>
            <a:off x="239369" y="677562"/>
            <a:ext cx="8534400" cy="3615267"/>
          </a:xfrm>
        </p:spPr>
        <p:txBody>
          <a:bodyPr/>
          <a:lstStyle/>
          <a:p>
            <a:r>
              <a:rPr lang="en-US" sz="2400" dirty="0" smtClean="0"/>
              <a:t>Sigmund Freud – originator of Psychoanalysis</a:t>
            </a:r>
          </a:p>
          <a:p>
            <a:r>
              <a:rPr lang="en-US" sz="2400" dirty="0" smtClean="0"/>
              <a:t>Psychoanalysis focuses on the unconscious aspects of personality.</a:t>
            </a:r>
          </a:p>
          <a:p>
            <a:r>
              <a:rPr lang="en-US" sz="2400" dirty="0" smtClean="0"/>
              <a:t>According to Freud the human mind is like an iceberg. It is mostly hidden in the unconscious.</a:t>
            </a:r>
          </a:p>
          <a:p>
            <a:r>
              <a:rPr lang="en-US" sz="2400" dirty="0" smtClean="0"/>
              <a:t>The EGO, the ID, and the SUPEREGO.</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378" y="2951205"/>
            <a:ext cx="5458598" cy="363906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45156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000" dirty="0"/>
          </a:p>
        </p:txBody>
      </p:sp>
      <p:sp>
        <p:nvSpPr>
          <p:cNvPr id="3" name="Content Placeholder 2"/>
          <p:cNvSpPr>
            <a:spLocks noGrp="1"/>
          </p:cNvSpPr>
          <p:nvPr>
            <p:ph idx="1"/>
          </p:nvPr>
        </p:nvSpPr>
        <p:spPr>
          <a:xfrm>
            <a:off x="684212" y="685800"/>
            <a:ext cx="10478058" cy="3615267"/>
          </a:xfrm>
        </p:spPr>
        <p:txBody>
          <a:bodyPr>
            <a:normAutofit/>
          </a:bodyPr>
          <a:lstStyle/>
          <a:p>
            <a:r>
              <a:rPr lang="en-US" sz="3200" b="1" dirty="0" smtClean="0"/>
              <a:t>MOTIF</a:t>
            </a:r>
            <a:r>
              <a:rPr lang="en-US" sz="3200" dirty="0" smtClean="0"/>
              <a:t>: A conspicuous, recurring element, such as a type of incident, a device, a reference, or verbal formula which appears frequently in works of literature. </a:t>
            </a:r>
            <a:endParaRPr lang="en-US" sz="3200" dirty="0" smtClean="0"/>
          </a:p>
          <a:p>
            <a:r>
              <a:rPr lang="en-US" sz="3200" b="1" dirty="0"/>
              <a:t>MOTIF </a:t>
            </a:r>
            <a:r>
              <a:rPr lang="en-US" sz="3200" b="1" dirty="0" smtClean="0"/>
              <a:t>STRAND</a:t>
            </a:r>
            <a:r>
              <a:rPr lang="en-US" sz="3200" dirty="0" smtClean="0"/>
              <a:t>: </a:t>
            </a:r>
            <a:r>
              <a:rPr lang="en-US" sz="3200" dirty="0" smtClean="0"/>
              <a:t>A series of motifs in conjunction with other sets of motifs. </a:t>
            </a:r>
            <a:endParaRPr lang="en-US" sz="3200" dirty="0"/>
          </a:p>
        </p:txBody>
      </p:sp>
    </p:spTree>
    <p:extLst>
      <p:ext uri="{BB962C8B-B14F-4D97-AF65-F5344CB8AC3E}">
        <p14:creationId xmlns:p14="http://schemas.microsoft.com/office/powerpoint/2010/main" val="180482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Annotations for </a:t>
            </a:r>
            <a:r>
              <a:rPr lang="en-US" sz="4000" i="1" dirty="0" smtClean="0"/>
              <a:t>Invisible Man</a:t>
            </a:r>
            <a:endParaRPr lang="en-US" sz="4000" dirty="0"/>
          </a:p>
        </p:txBody>
      </p:sp>
      <p:sp>
        <p:nvSpPr>
          <p:cNvPr id="3" name="Content Placeholder 2"/>
          <p:cNvSpPr>
            <a:spLocks noGrp="1"/>
          </p:cNvSpPr>
          <p:nvPr>
            <p:ph idx="1"/>
          </p:nvPr>
        </p:nvSpPr>
        <p:spPr/>
        <p:txBody>
          <a:bodyPr>
            <a:normAutofit/>
          </a:bodyPr>
          <a:lstStyle/>
          <a:p>
            <a:r>
              <a:rPr lang="en-US" sz="2800" dirty="0" smtClean="0"/>
              <a:t>The expectations for annotations will be a bit different.</a:t>
            </a:r>
          </a:p>
          <a:p>
            <a:pPr lvl="1"/>
            <a:r>
              <a:rPr lang="en-US" sz="2400" dirty="0" smtClean="0"/>
              <a:t>Motif strand chart</a:t>
            </a:r>
          </a:p>
        </p:txBody>
      </p:sp>
    </p:spTree>
    <p:extLst>
      <p:ext uri="{BB962C8B-B14F-4D97-AF65-F5344CB8AC3E}">
        <p14:creationId xmlns:p14="http://schemas.microsoft.com/office/powerpoint/2010/main" val="3979603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symbolism</a:t>
            </a:r>
            <a:endParaRPr lang="en-US" sz="4400" dirty="0"/>
          </a:p>
        </p:txBody>
      </p:sp>
      <p:sp>
        <p:nvSpPr>
          <p:cNvPr id="3" name="Content Placeholder 2"/>
          <p:cNvSpPr>
            <a:spLocks noGrp="1"/>
          </p:cNvSpPr>
          <p:nvPr>
            <p:ph idx="1"/>
          </p:nvPr>
        </p:nvSpPr>
        <p:spPr>
          <a:xfrm>
            <a:off x="684211" y="685800"/>
            <a:ext cx="10156783" cy="3615267"/>
          </a:xfrm>
        </p:spPr>
        <p:txBody>
          <a:bodyPr>
            <a:normAutofit/>
          </a:bodyPr>
          <a:lstStyle/>
          <a:p>
            <a:r>
              <a:rPr lang="en-US" sz="2800" dirty="0" smtClean="0"/>
              <a:t>A person, place, thing, or event that has meaning in itself, and that also stands for something more than itself.</a:t>
            </a:r>
            <a:endParaRPr lang="en-US" sz="2800" dirty="0"/>
          </a:p>
        </p:txBody>
      </p:sp>
    </p:spTree>
    <p:extLst>
      <p:ext uri="{BB962C8B-B14F-4D97-AF65-F5344CB8AC3E}">
        <p14:creationId xmlns:p14="http://schemas.microsoft.com/office/powerpoint/2010/main" val="3279006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prologue</a:t>
            </a:r>
            <a:endParaRPr lang="en-US" sz="4400" dirty="0"/>
          </a:p>
        </p:txBody>
      </p:sp>
      <p:sp>
        <p:nvSpPr>
          <p:cNvPr id="3" name="Content Placeholder 2"/>
          <p:cNvSpPr>
            <a:spLocks noGrp="1"/>
          </p:cNvSpPr>
          <p:nvPr>
            <p:ph idx="1"/>
          </p:nvPr>
        </p:nvSpPr>
        <p:spPr>
          <a:xfrm>
            <a:off x="684212" y="685800"/>
            <a:ext cx="9769604" cy="3615267"/>
          </a:xfrm>
        </p:spPr>
        <p:txBody>
          <a:bodyPr>
            <a:normAutofit/>
          </a:bodyPr>
          <a:lstStyle/>
          <a:p>
            <a:r>
              <a:rPr lang="en-US" sz="2800" dirty="0" smtClean="0"/>
              <a:t>An opening to a story that establishes the setting and gives background details, often some earlier story that ties into the main one, and other miscellaneous information.</a:t>
            </a:r>
            <a:endParaRPr lang="en-US" sz="2800" dirty="0"/>
          </a:p>
        </p:txBody>
      </p:sp>
    </p:spTree>
    <p:extLst>
      <p:ext uri="{BB962C8B-B14F-4D97-AF65-F5344CB8AC3E}">
        <p14:creationId xmlns:p14="http://schemas.microsoft.com/office/powerpoint/2010/main" val="3129399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epilogue</a:t>
            </a:r>
            <a:endParaRPr lang="en-US" dirty="0"/>
          </a:p>
        </p:txBody>
      </p:sp>
      <p:sp>
        <p:nvSpPr>
          <p:cNvPr id="3" name="Content Placeholder 2"/>
          <p:cNvSpPr>
            <a:spLocks noGrp="1"/>
          </p:cNvSpPr>
          <p:nvPr>
            <p:ph idx="1"/>
          </p:nvPr>
        </p:nvSpPr>
        <p:spPr>
          <a:xfrm>
            <a:off x="684211" y="685800"/>
            <a:ext cx="10436869" cy="3615267"/>
          </a:xfrm>
        </p:spPr>
        <p:txBody>
          <a:bodyPr>
            <a:normAutofit/>
          </a:bodyPr>
          <a:lstStyle/>
          <a:p>
            <a:r>
              <a:rPr lang="en-US" sz="2800" dirty="0" smtClean="0"/>
              <a:t>Section or speech at the end of a book or play that serves as a comment on or a conclusion to what has happened.</a:t>
            </a:r>
            <a:endParaRPr lang="en-US" sz="2800" dirty="0"/>
          </a:p>
        </p:txBody>
      </p:sp>
    </p:spTree>
    <p:extLst>
      <p:ext uri="{BB962C8B-B14F-4D97-AF65-F5344CB8AC3E}">
        <p14:creationId xmlns:p14="http://schemas.microsoft.com/office/powerpoint/2010/main" val="4019972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350933"/>
            <a:ext cx="8534400" cy="1507067"/>
          </a:xfrm>
        </p:spPr>
        <p:txBody>
          <a:bodyPr>
            <a:normAutofit/>
          </a:bodyPr>
          <a:lstStyle/>
          <a:p>
            <a:r>
              <a:rPr lang="en-US" sz="4400" dirty="0" smtClean="0"/>
              <a:t>irony</a:t>
            </a:r>
            <a:endParaRPr lang="en-US" sz="4400" dirty="0"/>
          </a:p>
        </p:txBody>
      </p:sp>
      <p:sp>
        <p:nvSpPr>
          <p:cNvPr id="3" name="Content Placeholder 2"/>
          <p:cNvSpPr>
            <a:spLocks noGrp="1"/>
          </p:cNvSpPr>
          <p:nvPr>
            <p:ph idx="1"/>
          </p:nvPr>
        </p:nvSpPr>
        <p:spPr>
          <a:xfrm>
            <a:off x="329984" y="1105929"/>
            <a:ext cx="10659291" cy="3615267"/>
          </a:xfrm>
        </p:spPr>
        <p:txBody>
          <a:bodyPr>
            <a:noAutofit/>
          </a:bodyPr>
          <a:lstStyle/>
          <a:p>
            <a:r>
              <a:rPr lang="en-US" sz="2800" dirty="0" smtClean="0"/>
              <a:t>A discrepancy between appearances and reality.</a:t>
            </a:r>
          </a:p>
          <a:p>
            <a:r>
              <a:rPr lang="en-US" sz="2800" b="1" dirty="0" smtClean="0"/>
              <a:t>VERBAL IRONY: </a:t>
            </a:r>
            <a:r>
              <a:rPr lang="en-US" sz="2800" dirty="0" smtClean="0"/>
              <a:t>occurs when someone says one thing, but really means something else.</a:t>
            </a:r>
          </a:p>
          <a:p>
            <a:r>
              <a:rPr lang="en-US" sz="2800" b="1" dirty="0" smtClean="0"/>
              <a:t>SITUATIONAL IRONY: </a:t>
            </a:r>
            <a:r>
              <a:rPr lang="en-US" sz="2800" dirty="0" smtClean="0"/>
              <a:t>takes place when there is a discrepancy between what is expected to happen, or what would be appropriate to happen, and what really does happen.</a:t>
            </a:r>
          </a:p>
          <a:p>
            <a:r>
              <a:rPr lang="en-US" sz="2800" b="1" dirty="0" smtClean="0"/>
              <a:t>DRAMATIC IRONY: </a:t>
            </a:r>
            <a:r>
              <a:rPr lang="en-US" sz="2800" dirty="0" smtClean="0"/>
              <a:t>Known because it is often used on stage. A character in the play </a:t>
            </a:r>
            <a:r>
              <a:rPr lang="en-US" sz="2800" dirty="0" smtClean="0"/>
              <a:t>(or story</a:t>
            </a:r>
            <a:r>
              <a:rPr lang="en-US" sz="2800" dirty="0" smtClean="0"/>
              <a:t>) thinks one thing is true, but the audience or reader knows better.</a:t>
            </a:r>
            <a:endParaRPr lang="en-US" sz="2800" dirty="0"/>
          </a:p>
        </p:txBody>
      </p:sp>
    </p:spTree>
    <p:extLst>
      <p:ext uri="{BB962C8B-B14F-4D97-AF65-F5344CB8AC3E}">
        <p14:creationId xmlns:p14="http://schemas.microsoft.com/office/powerpoint/2010/main" val="2269739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satire</a:t>
            </a:r>
            <a:endParaRPr lang="en-US" dirty="0"/>
          </a:p>
        </p:txBody>
      </p:sp>
      <p:sp>
        <p:nvSpPr>
          <p:cNvPr id="3" name="Content Placeholder 2"/>
          <p:cNvSpPr>
            <a:spLocks noGrp="1"/>
          </p:cNvSpPr>
          <p:nvPr>
            <p:ph idx="1"/>
          </p:nvPr>
        </p:nvSpPr>
        <p:spPr>
          <a:xfrm>
            <a:off x="684212" y="685800"/>
            <a:ext cx="10305064" cy="3615267"/>
          </a:xfrm>
        </p:spPr>
        <p:txBody>
          <a:bodyPr>
            <a:normAutofit/>
          </a:bodyPr>
          <a:lstStyle/>
          <a:p>
            <a:r>
              <a:rPr lang="en-US" sz="2800" dirty="0" smtClean="0"/>
              <a:t>A type of writing that ridicules the shortcomings of people or institutions in an attempt to bring about a change.</a:t>
            </a:r>
            <a:endParaRPr lang="en-US" sz="2800" dirty="0"/>
          </a:p>
        </p:txBody>
      </p:sp>
    </p:spTree>
    <p:extLst>
      <p:ext uri="{BB962C8B-B14F-4D97-AF65-F5344CB8AC3E}">
        <p14:creationId xmlns:p14="http://schemas.microsoft.com/office/powerpoint/2010/main" val="2832361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Point of view</a:t>
            </a:r>
            <a:endParaRPr lang="en-US" sz="4400" dirty="0"/>
          </a:p>
        </p:txBody>
      </p:sp>
      <p:sp>
        <p:nvSpPr>
          <p:cNvPr id="3" name="Content Placeholder 2"/>
          <p:cNvSpPr>
            <a:spLocks noGrp="1"/>
          </p:cNvSpPr>
          <p:nvPr>
            <p:ph idx="1"/>
          </p:nvPr>
        </p:nvSpPr>
        <p:spPr>
          <a:xfrm>
            <a:off x="684212" y="685800"/>
            <a:ext cx="10494534" cy="3615267"/>
          </a:xfrm>
        </p:spPr>
        <p:txBody>
          <a:bodyPr>
            <a:normAutofit/>
          </a:bodyPr>
          <a:lstStyle/>
          <a:p>
            <a:r>
              <a:rPr lang="en-US" sz="2800" dirty="0" smtClean="0"/>
              <a:t>The vantage point, or stance from which a story is told. The eye and mind through which the action is perceived and filtered.</a:t>
            </a:r>
            <a:endParaRPr lang="en-US" sz="2800" dirty="0"/>
          </a:p>
        </p:txBody>
      </p:sp>
    </p:spTree>
    <p:extLst>
      <p:ext uri="{BB962C8B-B14F-4D97-AF65-F5344CB8AC3E}">
        <p14:creationId xmlns:p14="http://schemas.microsoft.com/office/powerpoint/2010/main" val="3009619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reliability</a:t>
            </a:r>
            <a:endParaRPr lang="en-US" sz="4400" dirty="0"/>
          </a:p>
        </p:txBody>
      </p:sp>
      <p:sp>
        <p:nvSpPr>
          <p:cNvPr id="3" name="Content Placeholder 2"/>
          <p:cNvSpPr>
            <a:spLocks noGrp="1"/>
          </p:cNvSpPr>
          <p:nvPr>
            <p:ph idx="1"/>
          </p:nvPr>
        </p:nvSpPr>
        <p:spPr>
          <a:xfrm>
            <a:off x="684212" y="685800"/>
            <a:ext cx="10379204" cy="3615267"/>
          </a:xfrm>
        </p:spPr>
        <p:txBody>
          <a:bodyPr>
            <a:normAutofit/>
          </a:bodyPr>
          <a:lstStyle/>
          <a:p>
            <a:r>
              <a:rPr lang="en-US" sz="2800" dirty="0" smtClean="0"/>
              <a:t>The extent to which a narrator can be trusted or believed. The closer the narrator is to the story, the more his judgment will be influenced by forces in the story.</a:t>
            </a:r>
          </a:p>
          <a:p>
            <a:r>
              <a:rPr lang="en-US" sz="2800" b="1" dirty="0" smtClean="0"/>
              <a:t>UNRELIABLE NARRATOR </a:t>
            </a:r>
            <a:r>
              <a:rPr lang="en-US" sz="2800" dirty="0" smtClean="0"/>
              <a:t>V.S. </a:t>
            </a:r>
            <a:r>
              <a:rPr lang="en-US" sz="2800" b="1" dirty="0" smtClean="0"/>
              <a:t>RELIABLE NARRATOR</a:t>
            </a:r>
            <a:endParaRPr lang="en-US" sz="2800" b="1" dirty="0"/>
          </a:p>
        </p:txBody>
      </p:sp>
    </p:spTree>
    <p:extLst>
      <p:ext uri="{BB962C8B-B14F-4D97-AF65-F5344CB8AC3E}">
        <p14:creationId xmlns:p14="http://schemas.microsoft.com/office/powerpoint/2010/main" val="43123036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1763</TotalTime>
  <Words>1079</Words>
  <Application>Microsoft Office PowerPoint</Application>
  <PresentationFormat>Widescreen</PresentationFormat>
  <Paragraphs>74</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Century Gothic</vt:lpstr>
      <vt:lpstr>Wingdings 3</vt:lpstr>
      <vt:lpstr>Slice</vt:lpstr>
      <vt:lpstr>Literary Terms</vt:lpstr>
      <vt:lpstr>Imagery</vt:lpstr>
      <vt:lpstr>symbolism</vt:lpstr>
      <vt:lpstr>prologue</vt:lpstr>
      <vt:lpstr>epilogue</vt:lpstr>
      <vt:lpstr>irony</vt:lpstr>
      <vt:lpstr>satire</vt:lpstr>
      <vt:lpstr>Point of view</vt:lpstr>
      <vt:lpstr>reliability</vt:lpstr>
      <vt:lpstr>Naïve Narrator</vt:lpstr>
      <vt:lpstr>taboo</vt:lpstr>
      <vt:lpstr>Rite of passage</vt:lpstr>
      <vt:lpstr>stereotype</vt:lpstr>
      <vt:lpstr>allegory</vt:lpstr>
      <vt:lpstr>trickster</vt:lpstr>
      <vt:lpstr>Picaresque Novel</vt:lpstr>
      <vt:lpstr>Gothic novel</vt:lpstr>
      <vt:lpstr>bildungsroman</vt:lpstr>
      <vt:lpstr>kunstleroman</vt:lpstr>
      <vt:lpstr>Quest novel</vt:lpstr>
      <vt:lpstr>Propaganda novel</vt:lpstr>
      <vt:lpstr>Slave narrative</vt:lpstr>
      <vt:lpstr>Freudianism</vt:lpstr>
      <vt:lpstr>PowerPoint Presentation</vt:lpstr>
      <vt:lpstr>Annotations for Invisible Man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Terms</dc:title>
  <dc:creator>Aisha Atkinson</dc:creator>
  <cp:lastModifiedBy>Aisha Atkinson</cp:lastModifiedBy>
  <cp:revision>13</cp:revision>
  <dcterms:created xsi:type="dcterms:W3CDTF">2014-02-11T01:49:52Z</dcterms:created>
  <dcterms:modified xsi:type="dcterms:W3CDTF">2014-02-17T21:23:53Z</dcterms:modified>
</cp:coreProperties>
</file>